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4" r:id="rId9"/>
    <p:sldId id="265" r:id="rId10"/>
    <p:sldId id="280" r:id="rId11"/>
    <p:sldId id="281" r:id="rId12"/>
    <p:sldId id="27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D20A37F8-C80F-4006-A350-9D658BB653F6}"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33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358056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55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23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1578695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38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43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10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08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91590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04B4F-CB19-4B75-BFF3-8D08CB4D3283}" type="datetimeFigureOut">
              <a:rPr lang="en-IN" smtClean="0"/>
              <a:t>09-02-2020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0A37F8-C80F-4006-A350-9D658BB653F6}"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59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53854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A04B4F-CB19-4B75-BFF3-8D08CB4D3283}" type="datetimeFigureOut">
              <a:rPr lang="en-IN" smtClean="0"/>
              <a:t>09-02-2020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0A37F8-C80F-4006-A350-9D658BB653F6}"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1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A04B4F-CB19-4B75-BFF3-8D08CB4D3283}" type="datetimeFigureOut">
              <a:rPr lang="en-IN" smtClean="0"/>
              <a:t>09-02-2020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0A37F8-C80F-4006-A350-9D658BB653F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19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04B4F-CB19-4B75-BFF3-8D08CB4D3283}" type="datetimeFigureOut">
              <a:rPr lang="en-IN" smtClean="0"/>
              <a:t>09-02-2020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304756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7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04B4F-CB19-4B75-BFF3-8D08CB4D3283}" type="datetimeFigureOut">
              <a:rPr lang="en-IN" smtClean="0"/>
              <a:t>09-02-2020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0A37F8-C80F-4006-A350-9D658BB653F6}" type="slidenum">
              <a:rPr lang="en-IN" smtClean="0"/>
              <a:t>‹#›</a:t>
            </a:fld>
            <a:endParaRPr lang="en-IN"/>
          </a:p>
        </p:txBody>
      </p:sp>
    </p:spTree>
    <p:extLst>
      <p:ext uri="{BB962C8B-B14F-4D97-AF65-F5344CB8AC3E}">
        <p14:creationId xmlns:p14="http://schemas.microsoft.com/office/powerpoint/2010/main" val="361507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A04B4F-CB19-4B75-BFF3-8D08CB4D3283}" type="datetimeFigureOut">
              <a:rPr lang="en-IN" smtClean="0"/>
              <a:t>09-02-2020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0A37F8-C80F-4006-A350-9D658BB653F6}" type="slidenum">
              <a:rPr lang="en-IN" smtClean="0"/>
              <a:t>‹#›</a:t>
            </a:fld>
            <a:endParaRPr lang="en-IN"/>
          </a:p>
        </p:txBody>
      </p:sp>
    </p:spTree>
    <p:extLst>
      <p:ext uri="{BB962C8B-B14F-4D97-AF65-F5344CB8AC3E}">
        <p14:creationId xmlns:p14="http://schemas.microsoft.com/office/powerpoint/2010/main" val="28236457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C4EB9-FF43-4977-919C-59747A46620C}"/>
              </a:ext>
            </a:extLst>
          </p:cNvPr>
          <p:cNvSpPr>
            <a:spLocks noGrp="1"/>
          </p:cNvSpPr>
          <p:nvPr>
            <p:ph type="ctrTitle"/>
          </p:nvPr>
        </p:nvSpPr>
        <p:spPr/>
        <p:txBody>
          <a:bodyPr>
            <a:normAutofit fontScale="90000"/>
          </a:bodyPr>
          <a:lstStyle/>
          <a:p>
            <a:r>
              <a:rPr lang="en-US" dirty="0"/>
              <a:t>Training Document Scope Verification of MSS</a:t>
            </a:r>
            <a:endParaRPr lang="en-IN" dirty="0"/>
          </a:p>
        </p:txBody>
      </p:sp>
      <p:sp>
        <p:nvSpPr>
          <p:cNvPr id="3" name="Subtitle 2">
            <a:extLst>
              <a:ext uri="{FF2B5EF4-FFF2-40B4-BE49-F238E27FC236}">
                <a16:creationId xmlns:a16="http://schemas.microsoft.com/office/drawing/2014/main" id="{2CC5CD8C-DB3F-4E46-9E18-EECDA95D7C3C}"/>
              </a:ext>
            </a:extLst>
          </p:cNvPr>
          <p:cNvSpPr>
            <a:spLocks noGrp="1"/>
          </p:cNvSpPr>
          <p:nvPr>
            <p:ph type="subTitle" idx="1"/>
          </p:nvPr>
        </p:nvSpPr>
        <p:spPr/>
        <p:txBody>
          <a:bodyPr/>
          <a:lstStyle/>
          <a:p>
            <a:r>
              <a:rPr lang="en-US" dirty="0"/>
              <a:t>Validation of the Scope of the Management System Audit</a:t>
            </a:r>
            <a:endParaRPr lang="en-IN" dirty="0"/>
          </a:p>
        </p:txBody>
      </p:sp>
    </p:spTree>
    <p:extLst>
      <p:ext uri="{BB962C8B-B14F-4D97-AF65-F5344CB8AC3E}">
        <p14:creationId xmlns:p14="http://schemas.microsoft.com/office/powerpoint/2010/main" val="392966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5264-EA27-4FF4-90DA-BE968C5D25A3}"/>
              </a:ext>
            </a:extLst>
          </p:cNvPr>
          <p:cNvSpPr>
            <a:spLocks noGrp="1"/>
          </p:cNvSpPr>
          <p:nvPr>
            <p:ph type="title"/>
          </p:nvPr>
        </p:nvSpPr>
        <p:spPr/>
        <p:txBody>
          <a:bodyPr/>
          <a:lstStyle/>
          <a:p>
            <a:r>
              <a:rPr lang="en-IN" dirty="0"/>
              <a:t>Examples of misleading scopes:</a:t>
            </a:r>
          </a:p>
        </p:txBody>
      </p:sp>
      <p:sp>
        <p:nvSpPr>
          <p:cNvPr id="3" name="Content Placeholder 2">
            <a:extLst>
              <a:ext uri="{FF2B5EF4-FFF2-40B4-BE49-F238E27FC236}">
                <a16:creationId xmlns:a16="http://schemas.microsoft.com/office/drawing/2014/main" id="{0F12CE64-A63F-4671-8204-632E8A6897CE}"/>
              </a:ext>
            </a:extLst>
          </p:cNvPr>
          <p:cNvSpPr>
            <a:spLocks noGrp="1"/>
          </p:cNvSpPr>
          <p:nvPr>
            <p:ph idx="1"/>
          </p:nvPr>
        </p:nvSpPr>
        <p:spPr/>
        <p:txBody>
          <a:bodyPr>
            <a:normAutofit fontScale="85000" lnSpcReduction="20000"/>
          </a:bodyPr>
          <a:lstStyle/>
          <a:p>
            <a:pPr marL="0" indent="0">
              <a:buNone/>
            </a:pPr>
            <a:r>
              <a:rPr lang="en-IN" dirty="0"/>
              <a:t>• Scope text includes a normative standard that is not included in audit and might give the idea they are also certified to this standard </a:t>
            </a:r>
          </a:p>
          <a:p>
            <a:pPr marL="0" indent="0">
              <a:buNone/>
            </a:pPr>
            <a:r>
              <a:rPr lang="en-IN" dirty="0"/>
              <a:t>• Scope is too broad or vague and gives incorrect impression: e.g. general construction vs construction of roads only – in the case that the organization only applied for certification for construction of roads; e.g. construction vs. construction of buildings – in the case that an organization only has a license to do buildings. </a:t>
            </a:r>
          </a:p>
          <a:p>
            <a:pPr marL="0" indent="0">
              <a:buNone/>
            </a:pPr>
            <a:r>
              <a:rPr lang="en-IN" dirty="0"/>
              <a:t>• Lists of portfolio products that cannot be sustained and for which the company may not even demonstrate provision. </a:t>
            </a:r>
          </a:p>
          <a:p>
            <a:pPr marL="0" indent="0">
              <a:buNone/>
            </a:pPr>
            <a:r>
              <a:rPr lang="en-IN" dirty="0"/>
              <a:t>• Scopes with claims that cannot be substantiated, e.g.: same day home repairs. </a:t>
            </a:r>
          </a:p>
          <a:p>
            <a:pPr marL="0" indent="0">
              <a:buNone/>
            </a:pPr>
            <a:r>
              <a:rPr lang="en-IN" dirty="0"/>
              <a:t>• Scope which includes marketing or promotion statements, e.g. the cheapest and best product. </a:t>
            </a:r>
          </a:p>
        </p:txBody>
      </p:sp>
    </p:spTree>
    <p:extLst>
      <p:ext uri="{BB962C8B-B14F-4D97-AF65-F5344CB8AC3E}">
        <p14:creationId xmlns:p14="http://schemas.microsoft.com/office/powerpoint/2010/main" val="85077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0E98-70F2-4126-B5ED-CC184CC00086}"/>
              </a:ext>
            </a:extLst>
          </p:cNvPr>
          <p:cNvSpPr>
            <a:spLocks noGrp="1"/>
          </p:cNvSpPr>
          <p:nvPr>
            <p:ph type="title"/>
          </p:nvPr>
        </p:nvSpPr>
        <p:spPr/>
        <p:txBody>
          <a:bodyPr/>
          <a:lstStyle/>
          <a:p>
            <a:r>
              <a:rPr lang="en-US" dirty="0"/>
              <a:t>Caution for Scope Determination</a:t>
            </a:r>
            <a:endParaRPr lang="en-IN" dirty="0"/>
          </a:p>
        </p:txBody>
      </p:sp>
      <p:sp>
        <p:nvSpPr>
          <p:cNvPr id="3" name="Content Placeholder 2">
            <a:extLst>
              <a:ext uri="{FF2B5EF4-FFF2-40B4-BE49-F238E27FC236}">
                <a16:creationId xmlns:a16="http://schemas.microsoft.com/office/drawing/2014/main" id="{A8013175-BF68-4EC1-828B-20635B5B1142}"/>
              </a:ext>
            </a:extLst>
          </p:cNvPr>
          <p:cNvSpPr>
            <a:spLocks noGrp="1"/>
          </p:cNvSpPr>
          <p:nvPr>
            <p:ph idx="1"/>
          </p:nvPr>
        </p:nvSpPr>
        <p:spPr/>
        <p:txBody>
          <a:bodyPr>
            <a:normAutofit fontScale="92500" lnSpcReduction="10000"/>
          </a:bodyPr>
          <a:lstStyle/>
          <a:p>
            <a:r>
              <a:rPr lang="en-IN" dirty="0"/>
              <a:t>In order to avoid such confusion and to enable identification of what has been certified, the scope of certification should clearly define: - the scope of the QMS, types of products and services, related sites, departments, divisions etc. that are covered by it, - the organization's main operational processes for its products and services, such as design, manufacture, packaging , delivery, etc., for the product lines that are covered, It is essential that a scope of certification be drafted by the organization prior to applying for certification. This should then be analysed by the certification body during the Stage 1 of initial certification audit, for appropriate planning of the Stage 2 audit (see the ISO 9001 Auditing Practices Group guidance on “Two stage initial certification audit”).</a:t>
            </a:r>
          </a:p>
        </p:txBody>
      </p:sp>
    </p:spTree>
    <p:extLst>
      <p:ext uri="{BB962C8B-B14F-4D97-AF65-F5344CB8AC3E}">
        <p14:creationId xmlns:p14="http://schemas.microsoft.com/office/powerpoint/2010/main" val="97107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DB180-FDFA-4225-BE3F-3FF8D22A9DF9}"/>
              </a:ext>
            </a:extLst>
          </p:cNvPr>
          <p:cNvSpPr>
            <a:spLocks noGrp="1"/>
          </p:cNvSpPr>
          <p:nvPr>
            <p:ph idx="4294967295"/>
          </p:nvPr>
        </p:nvSpPr>
        <p:spPr>
          <a:xfrm>
            <a:off x="4138367" y="2463196"/>
            <a:ext cx="5033914" cy="1609183"/>
          </a:xfrm>
        </p:spPr>
        <p:txBody>
          <a:bodyPr>
            <a:normAutofit/>
          </a:bodyPr>
          <a:lstStyle/>
          <a:p>
            <a:pPr marL="0" indent="0">
              <a:buNone/>
            </a:pPr>
            <a:r>
              <a:rPr lang="en-US" sz="6000" dirty="0">
                <a:solidFill>
                  <a:srgbClr val="FF0000"/>
                </a:solidFill>
              </a:rPr>
              <a:t>The End</a:t>
            </a:r>
            <a:endParaRPr lang="en-IN" sz="6000" dirty="0">
              <a:solidFill>
                <a:srgbClr val="FF0000"/>
              </a:solidFill>
            </a:endParaRPr>
          </a:p>
        </p:txBody>
      </p:sp>
    </p:spTree>
    <p:extLst>
      <p:ext uri="{BB962C8B-B14F-4D97-AF65-F5344CB8AC3E}">
        <p14:creationId xmlns:p14="http://schemas.microsoft.com/office/powerpoint/2010/main" val="37025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816F-86A1-43AB-A051-5D28CE09FACF}"/>
              </a:ext>
            </a:extLst>
          </p:cNvPr>
          <p:cNvSpPr>
            <a:spLocks noGrp="1"/>
          </p:cNvSpPr>
          <p:nvPr>
            <p:ph type="title"/>
          </p:nvPr>
        </p:nvSpPr>
        <p:spPr/>
        <p:txBody>
          <a:bodyPr/>
          <a:lstStyle/>
          <a:p>
            <a:r>
              <a:rPr lang="en-US" dirty="0"/>
              <a:t>Introduction</a:t>
            </a:r>
            <a:endParaRPr lang="en-IN" dirty="0"/>
          </a:p>
        </p:txBody>
      </p:sp>
      <p:sp>
        <p:nvSpPr>
          <p:cNvPr id="3" name="Content Placeholder 2">
            <a:extLst>
              <a:ext uri="{FF2B5EF4-FFF2-40B4-BE49-F238E27FC236}">
                <a16:creationId xmlns:a16="http://schemas.microsoft.com/office/drawing/2014/main" id="{AFF1C6A3-232C-4EF6-99CD-BA5F788007F5}"/>
              </a:ext>
            </a:extLst>
          </p:cNvPr>
          <p:cNvSpPr>
            <a:spLocks noGrp="1"/>
          </p:cNvSpPr>
          <p:nvPr>
            <p:ph idx="1"/>
          </p:nvPr>
        </p:nvSpPr>
        <p:spPr/>
        <p:txBody>
          <a:bodyPr>
            <a:normAutofit/>
          </a:bodyPr>
          <a:lstStyle/>
          <a:p>
            <a:r>
              <a:rPr lang="en-IN" dirty="0"/>
              <a:t>Please be careful while writing the Scope: application reviewer and auditor must consider scope suitability in terms of the context of the business / operation of the organisation. </a:t>
            </a:r>
          </a:p>
          <a:p>
            <a:r>
              <a:rPr lang="en-IN" dirty="0"/>
              <a:t>The scope of a quality management system defines its geographic locations, product lines (including services), applicable processes, and identifies any excluded ISO 9001 requirements.</a:t>
            </a:r>
          </a:p>
        </p:txBody>
      </p:sp>
    </p:spTree>
    <p:extLst>
      <p:ext uri="{BB962C8B-B14F-4D97-AF65-F5344CB8AC3E}">
        <p14:creationId xmlns:p14="http://schemas.microsoft.com/office/powerpoint/2010/main" val="155530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74FA-C79F-47D7-8D8C-69250B27F783}"/>
              </a:ext>
            </a:extLst>
          </p:cNvPr>
          <p:cNvSpPr>
            <a:spLocks noGrp="1"/>
          </p:cNvSpPr>
          <p:nvPr>
            <p:ph type="title"/>
          </p:nvPr>
        </p:nvSpPr>
        <p:spPr/>
        <p:txBody>
          <a:bodyPr>
            <a:normAutofit/>
          </a:bodyPr>
          <a:lstStyle/>
          <a:p>
            <a:r>
              <a:rPr lang="en-IN" b="1" dirty="0"/>
              <a:t>Sites</a:t>
            </a:r>
            <a:endParaRPr lang="en-IN" dirty="0"/>
          </a:p>
        </p:txBody>
      </p:sp>
      <p:sp>
        <p:nvSpPr>
          <p:cNvPr id="3" name="Content Placeholder 2">
            <a:extLst>
              <a:ext uri="{FF2B5EF4-FFF2-40B4-BE49-F238E27FC236}">
                <a16:creationId xmlns:a16="http://schemas.microsoft.com/office/drawing/2014/main" id="{7E9589D4-CA99-4F50-81E0-2FC091BBBF93}"/>
              </a:ext>
            </a:extLst>
          </p:cNvPr>
          <p:cNvSpPr>
            <a:spLocks noGrp="1"/>
          </p:cNvSpPr>
          <p:nvPr>
            <p:ph idx="1"/>
          </p:nvPr>
        </p:nvSpPr>
        <p:spPr/>
        <p:txBody>
          <a:bodyPr>
            <a:normAutofit/>
          </a:bodyPr>
          <a:lstStyle/>
          <a:p>
            <a:r>
              <a:rPr lang="en-IN" sz="4000" dirty="0"/>
              <a:t>For example, an organization can define its scope to include a single site, or the scope can include multiple sites if they have a common system and the same top management.</a:t>
            </a:r>
          </a:p>
        </p:txBody>
      </p:sp>
    </p:spTree>
    <p:extLst>
      <p:ext uri="{BB962C8B-B14F-4D97-AF65-F5344CB8AC3E}">
        <p14:creationId xmlns:p14="http://schemas.microsoft.com/office/powerpoint/2010/main" val="273861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A921-560C-474B-8D03-0F7AD474FBCD}"/>
              </a:ext>
            </a:extLst>
          </p:cNvPr>
          <p:cNvSpPr>
            <a:spLocks noGrp="1"/>
          </p:cNvSpPr>
          <p:nvPr>
            <p:ph type="title"/>
          </p:nvPr>
        </p:nvSpPr>
        <p:spPr/>
        <p:txBody>
          <a:bodyPr/>
          <a:lstStyle/>
          <a:p>
            <a:r>
              <a:rPr lang="en-IN" b="1" dirty="0"/>
              <a:t>Products / Services</a:t>
            </a:r>
            <a:endParaRPr lang="en-IN" dirty="0"/>
          </a:p>
        </p:txBody>
      </p:sp>
      <p:sp>
        <p:nvSpPr>
          <p:cNvPr id="3" name="Content Placeholder 2">
            <a:extLst>
              <a:ext uri="{FF2B5EF4-FFF2-40B4-BE49-F238E27FC236}">
                <a16:creationId xmlns:a16="http://schemas.microsoft.com/office/drawing/2014/main" id="{E2DF5936-AE15-4A1C-BDBC-AAC7248CD806}"/>
              </a:ext>
            </a:extLst>
          </p:cNvPr>
          <p:cNvSpPr>
            <a:spLocks noGrp="1"/>
          </p:cNvSpPr>
          <p:nvPr>
            <p:ph idx="1"/>
          </p:nvPr>
        </p:nvSpPr>
        <p:spPr/>
        <p:txBody>
          <a:bodyPr>
            <a:normAutofit/>
          </a:bodyPr>
          <a:lstStyle/>
          <a:p>
            <a:r>
              <a:rPr lang="en-IN" sz="3600" dirty="0"/>
              <a:t>The scope can include the applicable processes for a single product or service, or include the processes necessary for multiple products and services.</a:t>
            </a:r>
          </a:p>
        </p:txBody>
      </p:sp>
    </p:spTree>
    <p:extLst>
      <p:ext uri="{BB962C8B-B14F-4D97-AF65-F5344CB8AC3E}">
        <p14:creationId xmlns:p14="http://schemas.microsoft.com/office/powerpoint/2010/main" val="153763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85A7-902D-47E4-ABFC-3309248B7DEC}"/>
              </a:ext>
            </a:extLst>
          </p:cNvPr>
          <p:cNvSpPr>
            <a:spLocks noGrp="1"/>
          </p:cNvSpPr>
          <p:nvPr>
            <p:ph type="title"/>
          </p:nvPr>
        </p:nvSpPr>
        <p:spPr/>
        <p:txBody>
          <a:bodyPr/>
          <a:lstStyle/>
          <a:p>
            <a:r>
              <a:rPr lang="en-IN" b="1" dirty="0"/>
              <a:t>Processes</a:t>
            </a:r>
            <a:endParaRPr lang="en-IN" dirty="0"/>
          </a:p>
        </p:txBody>
      </p:sp>
      <p:sp>
        <p:nvSpPr>
          <p:cNvPr id="3" name="Content Placeholder 2">
            <a:extLst>
              <a:ext uri="{FF2B5EF4-FFF2-40B4-BE49-F238E27FC236}">
                <a16:creationId xmlns:a16="http://schemas.microsoft.com/office/drawing/2014/main" id="{D5AD574A-DDB6-4517-91FD-818AEFBA9C48}"/>
              </a:ext>
            </a:extLst>
          </p:cNvPr>
          <p:cNvSpPr>
            <a:spLocks noGrp="1"/>
          </p:cNvSpPr>
          <p:nvPr>
            <p:ph idx="1"/>
          </p:nvPr>
        </p:nvSpPr>
        <p:spPr/>
        <p:txBody>
          <a:bodyPr>
            <a:normAutofit/>
          </a:bodyPr>
          <a:lstStyle/>
          <a:p>
            <a:pPr algn="just"/>
            <a:r>
              <a:rPr lang="en-IN" sz="3600" dirty="0"/>
              <a:t>The scope can include all the applicable processes, or some of the processes can be outsourced to organizations outside the scope, i.e., to a supplier or another organization within the company.</a:t>
            </a:r>
            <a:br>
              <a:rPr lang="en-IN" sz="3600" dirty="0"/>
            </a:br>
            <a:endParaRPr lang="en-IN" sz="3600" dirty="0"/>
          </a:p>
        </p:txBody>
      </p:sp>
    </p:spTree>
    <p:extLst>
      <p:ext uri="{BB962C8B-B14F-4D97-AF65-F5344CB8AC3E}">
        <p14:creationId xmlns:p14="http://schemas.microsoft.com/office/powerpoint/2010/main" val="105850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85A7-902D-47E4-ABFC-3309248B7DEC}"/>
              </a:ext>
            </a:extLst>
          </p:cNvPr>
          <p:cNvSpPr>
            <a:spLocks noGrp="1"/>
          </p:cNvSpPr>
          <p:nvPr>
            <p:ph type="title"/>
          </p:nvPr>
        </p:nvSpPr>
        <p:spPr/>
        <p:txBody>
          <a:bodyPr>
            <a:normAutofit/>
          </a:bodyPr>
          <a:lstStyle/>
          <a:p>
            <a:r>
              <a:rPr lang="en-IN" b="1" dirty="0"/>
              <a:t>Requirements</a:t>
            </a:r>
          </a:p>
        </p:txBody>
      </p:sp>
      <p:sp>
        <p:nvSpPr>
          <p:cNvPr id="3" name="Content Placeholder 2">
            <a:extLst>
              <a:ext uri="{FF2B5EF4-FFF2-40B4-BE49-F238E27FC236}">
                <a16:creationId xmlns:a16="http://schemas.microsoft.com/office/drawing/2014/main" id="{D5AD574A-DDB6-4517-91FD-818AEFBA9C48}"/>
              </a:ext>
            </a:extLst>
          </p:cNvPr>
          <p:cNvSpPr>
            <a:spLocks noGrp="1"/>
          </p:cNvSpPr>
          <p:nvPr>
            <p:ph idx="1"/>
          </p:nvPr>
        </p:nvSpPr>
        <p:spPr/>
        <p:txBody>
          <a:bodyPr>
            <a:normAutofit/>
          </a:bodyPr>
          <a:lstStyle/>
          <a:p>
            <a:r>
              <a:rPr lang="en-IN" dirty="0"/>
              <a:t>The scope also identifies any requirements excluded from the ISO 9001 standard. For example, if a service organization has no measuring equipment to be calibrated, clause 7.6 would be excluded.</a:t>
            </a:r>
          </a:p>
          <a:p>
            <a:r>
              <a:rPr lang="en-IN" dirty="0"/>
              <a:t>Although ISO 9001 is applicable to all organizations regardless of their type, size, or products, under certain circumstances an organization may exclude a specific ISO 9001 requirement and still be permitted to claim conformity to the standard. This is because not all the requirements in clause 7 are relevant to all organizations. ISO 9001 explains the permissible exclusions in clause </a:t>
            </a:r>
          </a:p>
        </p:txBody>
      </p:sp>
    </p:spTree>
    <p:extLst>
      <p:ext uri="{BB962C8B-B14F-4D97-AF65-F5344CB8AC3E}">
        <p14:creationId xmlns:p14="http://schemas.microsoft.com/office/powerpoint/2010/main" val="241422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853A-4850-4BC3-8057-C10188833666}"/>
              </a:ext>
            </a:extLst>
          </p:cNvPr>
          <p:cNvSpPr>
            <a:spLocks noGrp="1"/>
          </p:cNvSpPr>
          <p:nvPr>
            <p:ph type="title"/>
          </p:nvPr>
        </p:nvSpPr>
        <p:spPr/>
        <p:txBody>
          <a:bodyPr>
            <a:normAutofit/>
          </a:bodyPr>
          <a:lstStyle/>
          <a:p>
            <a:r>
              <a:rPr lang="en-IN" b="1" dirty="0"/>
              <a:t>Definition</a:t>
            </a:r>
            <a:endParaRPr lang="en-IN" dirty="0"/>
          </a:p>
        </p:txBody>
      </p:sp>
      <p:sp>
        <p:nvSpPr>
          <p:cNvPr id="3" name="Content Placeholder 2">
            <a:extLst>
              <a:ext uri="{FF2B5EF4-FFF2-40B4-BE49-F238E27FC236}">
                <a16:creationId xmlns:a16="http://schemas.microsoft.com/office/drawing/2014/main" id="{0CDAB077-08CC-47FE-B38E-D272D1880FCB}"/>
              </a:ext>
            </a:extLst>
          </p:cNvPr>
          <p:cNvSpPr>
            <a:spLocks noGrp="1"/>
          </p:cNvSpPr>
          <p:nvPr>
            <p:ph idx="1"/>
          </p:nvPr>
        </p:nvSpPr>
        <p:spPr/>
        <p:txBody>
          <a:bodyPr>
            <a:normAutofit fontScale="92500"/>
          </a:bodyPr>
          <a:lstStyle/>
          <a:p>
            <a:r>
              <a:rPr lang="en-IN" sz="3200" dirty="0"/>
              <a:t>The terms “scope of the quality management system” and “scope of certification” are often used interchangeably, but this can lead to confusion. It might be difficult for a customer to identify what parts of a supplier organization have been certified to ISO 9001, what product lines or processes are covered by the system, or what ISO 9001 requirements have been excluded.</a:t>
            </a:r>
          </a:p>
        </p:txBody>
      </p:sp>
    </p:spTree>
    <p:extLst>
      <p:ext uri="{BB962C8B-B14F-4D97-AF65-F5344CB8AC3E}">
        <p14:creationId xmlns:p14="http://schemas.microsoft.com/office/powerpoint/2010/main" val="348685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853A-4850-4BC3-8057-C10188833666}"/>
              </a:ext>
            </a:extLst>
          </p:cNvPr>
          <p:cNvSpPr>
            <a:spLocks noGrp="1"/>
          </p:cNvSpPr>
          <p:nvPr>
            <p:ph type="title"/>
          </p:nvPr>
        </p:nvSpPr>
        <p:spPr/>
        <p:txBody>
          <a:bodyPr>
            <a:noAutofit/>
          </a:bodyPr>
          <a:lstStyle/>
          <a:p>
            <a:r>
              <a:rPr lang="en-IN" sz="2400" b="1" dirty="0"/>
              <a:t>To lessen such confusion and to enable identification of what has been certified, the scope of certification should clearly define:</a:t>
            </a:r>
            <a:endParaRPr lang="en-IN" sz="2800" b="1" dirty="0"/>
          </a:p>
        </p:txBody>
      </p:sp>
      <p:sp>
        <p:nvSpPr>
          <p:cNvPr id="3" name="Content Placeholder 2">
            <a:extLst>
              <a:ext uri="{FF2B5EF4-FFF2-40B4-BE49-F238E27FC236}">
                <a16:creationId xmlns:a16="http://schemas.microsoft.com/office/drawing/2014/main" id="{0CDAB077-08CC-47FE-B38E-D272D1880FCB}"/>
              </a:ext>
            </a:extLst>
          </p:cNvPr>
          <p:cNvSpPr>
            <a:spLocks noGrp="1"/>
          </p:cNvSpPr>
          <p:nvPr>
            <p:ph idx="1"/>
          </p:nvPr>
        </p:nvSpPr>
        <p:spPr/>
        <p:txBody>
          <a:bodyPr>
            <a:normAutofit fontScale="85000" lnSpcReduction="20000"/>
          </a:bodyPr>
          <a:lstStyle/>
          <a:p>
            <a:r>
              <a:rPr lang="en-IN" dirty="0"/>
              <a:t>the scope of the quality management system – including details of the product lines and related sites, departments, and divisions that are covered</a:t>
            </a:r>
          </a:p>
          <a:p>
            <a:r>
              <a:rPr lang="en-IN" dirty="0"/>
              <a:t>the organization’s main processes for its product realization or service delivery activities (e.g., design, manufacture, delivery, service, and support) for the covered product lines</a:t>
            </a:r>
          </a:p>
          <a:p>
            <a:r>
              <a:rPr lang="en-IN" dirty="0"/>
              <a:t>any ISO 9001 requirement that has been excluded.</a:t>
            </a:r>
          </a:p>
          <a:p>
            <a:r>
              <a:rPr lang="en-IN" dirty="0"/>
              <a:t>Note that the scope of certification is not the same as the certificate that is awarded to the organization after their successful demonstration of conformity to ISO 9001. The certificate usually includes a synthesized description of the scope of certification, but not the details of the ISO 9001 requirements that have been excluded. However, it may refer to the fact that the exclusions are detailed in the organization’s quality manual.</a:t>
            </a:r>
            <a:br>
              <a:rPr lang="en-IN" dirty="0"/>
            </a:br>
            <a:endParaRPr lang="en-IN" dirty="0"/>
          </a:p>
        </p:txBody>
      </p:sp>
    </p:spTree>
    <p:extLst>
      <p:ext uri="{BB962C8B-B14F-4D97-AF65-F5344CB8AC3E}">
        <p14:creationId xmlns:p14="http://schemas.microsoft.com/office/powerpoint/2010/main" val="264294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853A-4850-4BC3-8057-C10188833666}"/>
              </a:ext>
            </a:extLst>
          </p:cNvPr>
          <p:cNvSpPr>
            <a:spLocks noGrp="1"/>
          </p:cNvSpPr>
          <p:nvPr>
            <p:ph type="title"/>
          </p:nvPr>
        </p:nvSpPr>
        <p:spPr/>
        <p:txBody>
          <a:bodyPr>
            <a:normAutofit/>
          </a:bodyPr>
          <a:lstStyle/>
          <a:p>
            <a:r>
              <a:rPr lang="en-IN" b="1" dirty="0"/>
              <a:t>Assessment</a:t>
            </a:r>
            <a:endParaRPr lang="en-IN" dirty="0"/>
          </a:p>
        </p:txBody>
      </p:sp>
      <p:sp>
        <p:nvSpPr>
          <p:cNvPr id="3" name="Content Placeholder 2">
            <a:extLst>
              <a:ext uri="{FF2B5EF4-FFF2-40B4-BE49-F238E27FC236}">
                <a16:creationId xmlns:a16="http://schemas.microsoft.com/office/drawing/2014/main" id="{0CDAB077-08CC-47FE-B38E-D272D1880FCB}"/>
              </a:ext>
            </a:extLst>
          </p:cNvPr>
          <p:cNvSpPr>
            <a:spLocks noGrp="1"/>
          </p:cNvSpPr>
          <p:nvPr>
            <p:ph idx="1"/>
          </p:nvPr>
        </p:nvSpPr>
        <p:spPr/>
        <p:txBody>
          <a:bodyPr>
            <a:normAutofit fontScale="85000" lnSpcReduction="20000"/>
          </a:bodyPr>
          <a:lstStyle/>
          <a:p>
            <a:pPr marL="0" indent="0">
              <a:buNone/>
            </a:pPr>
            <a:r>
              <a:rPr lang="en-IN" b="1" dirty="0"/>
              <a:t>It is the responsibility of the certification body auditor to:</a:t>
            </a:r>
          </a:p>
          <a:p>
            <a:r>
              <a:rPr lang="en-IN" dirty="0"/>
              <a:t>ensure that the final statement of the scope of certification is not misleading</a:t>
            </a:r>
          </a:p>
          <a:p>
            <a:r>
              <a:rPr lang="en-IN" dirty="0"/>
              <a:t>verify the scope only refers to the processes, products, sites, departments, or divisions of the organization that was assessed during the certification audit</a:t>
            </a:r>
          </a:p>
          <a:p>
            <a:r>
              <a:rPr lang="en-IN" dirty="0"/>
              <a:t>verify the scope defines any excluded ISO 9001 requirements and that the justification for the exclusions is provided and is reasonable.</a:t>
            </a:r>
          </a:p>
          <a:p>
            <a:r>
              <a:rPr lang="en-IN" dirty="0"/>
              <a:t>As an additional measure to combat potential confusion among customers and end-users, the certification scope should be clearly defined in the organization’s quality manual and any publicly available documents, including any promotional and marketing material. However, promotional statements should not be included in the certification scope statement.</a:t>
            </a:r>
          </a:p>
        </p:txBody>
      </p:sp>
    </p:spTree>
    <p:extLst>
      <p:ext uri="{BB962C8B-B14F-4D97-AF65-F5344CB8AC3E}">
        <p14:creationId xmlns:p14="http://schemas.microsoft.com/office/powerpoint/2010/main" val="22999096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TotalTime>
  <Words>941</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Training Document Scope Verification of MSS</vt:lpstr>
      <vt:lpstr>Introduction</vt:lpstr>
      <vt:lpstr>Sites</vt:lpstr>
      <vt:lpstr>Products / Services</vt:lpstr>
      <vt:lpstr>Processes</vt:lpstr>
      <vt:lpstr>Requirements</vt:lpstr>
      <vt:lpstr>Definition</vt:lpstr>
      <vt:lpstr>To lessen such confusion and to enable identification of what has been certified, the scope of certification should clearly define:</vt:lpstr>
      <vt:lpstr>Assessment</vt:lpstr>
      <vt:lpstr>Examples of misleading scopes:</vt:lpstr>
      <vt:lpstr>Caution for Scope Determination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Document ISO 45001-2018 Auditing</dc:title>
  <dc:creator>Pragyesh Singh</dc:creator>
  <cp:lastModifiedBy>Pragyesh Singh</cp:lastModifiedBy>
  <cp:revision>2</cp:revision>
  <dcterms:created xsi:type="dcterms:W3CDTF">2020-02-09T14:53:14Z</dcterms:created>
  <dcterms:modified xsi:type="dcterms:W3CDTF">2020-02-09T16:06:20Z</dcterms:modified>
</cp:coreProperties>
</file>